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Poppins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5f424ff5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5f424ff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25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28700" y="-2264278"/>
            <a:ext cx="7038099" cy="11022648"/>
            <a:chOff x="0" y="0"/>
            <a:chExt cx="9384132" cy="14696863"/>
          </a:xfrm>
        </p:grpSpPr>
        <p:pic>
          <p:nvPicPr>
            <p:cNvPr id="85" name="Google Shape;8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415650"/>
              <a:ext cx="9384132" cy="6281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59600" y="0"/>
              <a:ext cx="3464932" cy="7329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13"/>
          <p:cNvGrpSpPr/>
          <p:nvPr/>
        </p:nvGrpSpPr>
        <p:grpSpPr>
          <a:xfrm>
            <a:off x="9144000" y="2479882"/>
            <a:ext cx="7841249" cy="5330297"/>
            <a:chOff x="0" y="85495"/>
            <a:chExt cx="10455000" cy="7107063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0" y="85495"/>
              <a:ext cx="104550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lang="en-US" sz="6400" b="1">
                  <a:solidFill>
                    <a:srgbClr val="FDF9DE"/>
                  </a:solidFill>
                  <a:latin typeface="Poppins"/>
                  <a:ea typeface="Poppins"/>
                  <a:cs typeface="Poppins"/>
                  <a:sym typeface="Poppins"/>
                </a:rPr>
                <a:t>Digitalización de Documentos.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6808258"/>
              <a:ext cx="104550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75"/>
                <a:buFont typeface="Arial"/>
                <a:buNone/>
              </a:pPr>
              <a:endParaRPr sz="1975" b="0" i="0" u="none" strike="noStrike" cap="none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75"/>
                <a:buFont typeface="Arial"/>
                <a:buNone/>
              </a:pPr>
              <a:r>
                <a:rPr lang="en-US" sz="1975" b="0" i="0" u="none" strike="noStrike" cap="none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Dirección de Innovación y Desarrollo Tecnológico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DEB468B-F404-45DD-B4BE-D132E010C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48" y="1"/>
            <a:ext cx="3358629" cy="19083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C7B685-720F-4474-A996-0991012E3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6170" y="138893"/>
            <a:ext cx="1570242" cy="180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626" y="1821943"/>
            <a:ext cx="4867591" cy="6643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4"/>
          <p:cNvGrpSpPr/>
          <p:nvPr/>
        </p:nvGrpSpPr>
        <p:grpSpPr>
          <a:xfrm>
            <a:off x="7786350" y="880835"/>
            <a:ext cx="9262351" cy="6989564"/>
            <a:chOff x="-1" y="-1242"/>
            <a:chExt cx="12349801" cy="9319418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0" y="-1242"/>
              <a:ext cx="12349713" cy="1533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lang="en-US" sz="7500" b="1" i="0" u="none" strike="noStrike" cap="none">
                  <a:solidFill>
                    <a:srgbClr val="242254"/>
                  </a:solidFill>
                  <a:latin typeface="Poppins"/>
                  <a:ea typeface="Poppins"/>
                  <a:cs typeface="Poppins"/>
                  <a:sym typeface="Poppins"/>
                </a:rPr>
                <a:t>Introducción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0" y="2302923"/>
              <a:ext cx="12349800" cy="701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Transformar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los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documentos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físicos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archivos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digitales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que se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gestionan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un </a:t>
              </a:r>
              <a:r>
                <a:rPr lang="en-US" sz="23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entorno</a:t>
              </a:r>
              <a:r>
                <a:rPr lang="en-US" sz="23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virtual.</a:t>
              </a:r>
              <a:r>
                <a:rPr lang="en-US" sz="2300" b="0" i="0" u="none" strike="noStrike" cap="none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  </a:t>
              </a:r>
              <a:r>
                <a:rPr lang="en-US" sz="2400" b="0" i="0" u="none" strike="noStrike" cap="none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            </a:t>
              </a:r>
              <a:endParaRPr sz="2400" b="0" i="0" u="none" strike="noStrike" cap="none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Por la forma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la que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nacen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podemos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dividir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los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documentos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digitales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dos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tipos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:</a:t>
              </a:r>
              <a:endParaRPr sz="2400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400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Digitalizados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: Son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aquellos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que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fueron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tomados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de un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documento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físico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.</a:t>
              </a:r>
              <a:endParaRPr sz="2400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400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s-MX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Electrónicos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: Son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aquellos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que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nacen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completamente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un </a:t>
              </a:r>
              <a:r>
                <a:rPr lang="es-MX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entorno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electrónico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(Factura </a:t>
              </a:r>
              <a:r>
                <a:rPr lang="en-US" sz="2400" dirty="0" err="1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electrónica</a:t>
              </a:r>
              <a:r>
                <a:rPr lang="en-US" sz="2400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)</a:t>
              </a:r>
              <a:endParaRPr sz="2400" dirty="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                    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-1" y="7069645"/>
              <a:ext cx="123498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796980" y="620419"/>
            <a:ext cx="8117977" cy="5850458"/>
            <a:chOff x="0" y="5522"/>
            <a:chExt cx="10316403" cy="7800611"/>
          </a:xfrm>
        </p:grpSpPr>
        <p:sp>
          <p:nvSpPr>
            <p:cNvPr id="104" name="Google Shape;104;p15"/>
            <p:cNvSpPr txBox="1"/>
            <p:nvPr/>
          </p:nvSpPr>
          <p:spPr>
            <a:xfrm>
              <a:off x="0" y="5522"/>
              <a:ext cx="91539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lang="en-US" sz="6400" b="1">
                  <a:solidFill>
                    <a:srgbClr val="242254"/>
                  </a:solidFill>
                  <a:latin typeface="Poppins"/>
                  <a:ea typeface="Poppins"/>
                  <a:cs typeface="Poppins"/>
                  <a:sym typeface="Poppins"/>
                </a:rPr>
                <a:t>Digitalización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3" y="1622533"/>
              <a:ext cx="10316400" cy="61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84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●"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Es un proceso en el cual se pretende modernizar la forma de guardar y recuperar documentos, desde el documento físico hasta el documento digital, para conjuntarlos  en un entorno virtual.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    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457200" marR="0" lvl="0" indent="-3746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254"/>
                </a:buClr>
                <a:buSzPts val="2300"/>
                <a:buFont typeface="Poppins Medium"/>
                <a:buChar char="-"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Reducción de Costos operativos.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457200" marR="0" lvl="0" indent="-3746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254"/>
                </a:buClr>
                <a:buSzPts val="2300"/>
                <a:buFont typeface="Poppins Medium"/>
                <a:buChar char="-"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Fácil administración de los documentos.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457200" marR="0" lvl="0" indent="-3746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254"/>
                </a:buClr>
                <a:buSzPts val="2300"/>
                <a:buFont typeface="Poppins Medium"/>
                <a:buChar char="-"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Movilidad.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457200" marR="0" lvl="0" indent="-3746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254"/>
                </a:buClr>
                <a:buSzPts val="2300"/>
                <a:buFont typeface="Poppins Medium"/>
                <a:buChar char="-"/>
              </a:pPr>
              <a:r>
                <a:rPr lang="en-US" sz="23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Amigable con el medio ambiente.</a:t>
              </a:r>
              <a:endParaRPr sz="23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300" b="0" i="0" u="none" strike="noStrike" cap="non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9624533" y="2110156"/>
            <a:ext cx="7486293" cy="6066689"/>
            <a:chOff x="0" y="0"/>
            <a:chExt cx="9981725" cy="8088918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981725" cy="808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57841" y="0"/>
              <a:ext cx="2813032" cy="2669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l="12477" r="12476"/>
          <a:stretch/>
        </p:blipFill>
        <p:spPr>
          <a:xfrm>
            <a:off x="582111" y="2232150"/>
            <a:ext cx="9144002" cy="707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0284525" y="2441050"/>
            <a:ext cx="6314100" cy="3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01967" marR="0" lvl="1" indent="-293846" algn="l" rtl="0">
              <a:lnSpc>
                <a:spcPct val="157978"/>
              </a:lnSpc>
              <a:spcBef>
                <a:spcPts val="0"/>
              </a:spcBef>
              <a:spcAft>
                <a:spcPts val="0"/>
              </a:spcAft>
              <a:buClr>
                <a:srgbClr val="242254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Marcos Jurídicos.</a:t>
            </a:r>
            <a:endParaRPr sz="3000">
              <a:solidFill>
                <a:srgbClr val="24225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01967" marR="0" lvl="1" indent="-293846" algn="l" rtl="0">
              <a:lnSpc>
                <a:spcPct val="157978"/>
              </a:lnSpc>
              <a:spcBef>
                <a:spcPts val="0"/>
              </a:spcBef>
              <a:spcAft>
                <a:spcPts val="0"/>
              </a:spcAft>
              <a:buClr>
                <a:srgbClr val="242254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Digitalizar los expedientes.</a:t>
            </a:r>
            <a:endParaRPr sz="3000">
              <a:solidFill>
                <a:srgbClr val="24225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01967" marR="0" lvl="1" indent="-293846" algn="l" rtl="0">
              <a:lnSpc>
                <a:spcPct val="157978"/>
              </a:lnSpc>
              <a:spcBef>
                <a:spcPts val="0"/>
              </a:spcBef>
              <a:spcAft>
                <a:spcPts val="0"/>
              </a:spcAft>
              <a:buClr>
                <a:srgbClr val="242254"/>
              </a:buClr>
              <a:buSzPts val="3000"/>
              <a:buFont typeface="Poppins Medium"/>
              <a:buChar char="•"/>
            </a:pPr>
            <a:r>
              <a:rPr lang="en-US" sz="30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Digitalizar los trámites</a:t>
            </a:r>
            <a:endParaRPr sz="3000">
              <a:solidFill>
                <a:srgbClr val="24225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01967" marR="0" lvl="1" indent="-293846" algn="l" rtl="0">
              <a:lnSpc>
                <a:spcPct val="157978"/>
              </a:lnSpc>
              <a:spcBef>
                <a:spcPts val="0"/>
              </a:spcBef>
              <a:spcAft>
                <a:spcPts val="0"/>
              </a:spcAft>
              <a:buClr>
                <a:srgbClr val="242254"/>
              </a:buClr>
              <a:buSzPts val="3000"/>
              <a:buFont typeface="Poppins Medium"/>
              <a:buChar char="•"/>
            </a:pPr>
            <a:r>
              <a:rPr lang="en-US" sz="30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Tiempos de Digitalización</a:t>
            </a:r>
            <a:endParaRPr sz="3000">
              <a:solidFill>
                <a:srgbClr val="24225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01968" marR="0" lvl="1" indent="-293846" algn="l" rtl="0">
              <a:lnSpc>
                <a:spcPct val="157978"/>
              </a:lnSpc>
              <a:spcBef>
                <a:spcPts val="0"/>
              </a:spcBef>
              <a:spcAft>
                <a:spcPts val="0"/>
              </a:spcAft>
              <a:buClr>
                <a:srgbClr val="242254"/>
              </a:buClr>
              <a:buSzPts val="3000"/>
              <a:buFont typeface="Poppins Medium"/>
              <a:buChar char="•"/>
            </a:pPr>
            <a:r>
              <a:rPr lang="en-US" sz="30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Infraestructura.</a:t>
            </a:r>
            <a:endParaRPr sz="3000">
              <a:solidFill>
                <a:srgbClr val="24225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-685800" y="609600"/>
            <a:ext cx="94143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>
                <a:solidFill>
                  <a:srgbClr val="242254"/>
                </a:solidFill>
                <a:latin typeface="Poppins"/>
                <a:ea typeface="Poppins"/>
                <a:cs typeface="Poppins"/>
                <a:sym typeface="Poppins"/>
              </a:rPr>
              <a:t>Digitalización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/>
          <p:cNvGrpSpPr/>
          <p:nvPr/>
        </p:nvGrpSpPr>
        <p:grpSpPr>
          <a:xfrm>
            <a:off x="3347100" y="422070"/>
            <a:ext cx="11724849" cy="1506619"/>
            <a:chOff x="3" y="-4369375"/>
            <a:chExt cx="15633131" cy="2008826"/>
          </a:xfrm>
        </p:grpSpPr>
        <p:sp>
          <p:nvSpPr>
            <p:cNvPr id="121" name="Google Shape;121;p17"/>
            <p:cNvSpPr txBox="1"/>
            <p:nvPr/>
          </p:nvSpPr>
          <p:spPr>
            <a:xfrm>
              <a:off x="174733" y="-4369375"/>
              <a:ext cx="154584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lang="en-US" sz="7500" b="1" i="0" u="none" strike="noStrike" cap="none">
                  <a:solidFill>
                    <a:srgbClr val="242254"/>
                  </a:solidFill>
                  <a:latin typeface="Poppins"/>
                  <a:ea typeface="Poppins"/>
                  <a:cs typeface="Poppins"/>
                  <a:sym typeface="Poppins"/>
                </a:rPr>
                <a:t>Acci</a:t>
              </a:r>
              <a:r>
                <a:rPr lang="en-US" sz="7500" b="1">
                  <a:solidFill>
                    <a:srgbClr val="242254"/>
                  </a:solidFill>
                  <a:latin typeface="Poppins"/>
                  <a:ea typeface="Poppins"/>
                  <a:cs typeface="Poppins"/>
                  <a:sym typeface="Poppins"/>
                </a:rPr>
                <a:t>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3" y="-2647949"/>
              <a:ext cx="15458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3" name="Google Shape;123;p17"/>
          <p:cNvCxnSpPr/>
          <p:nvPr/>
        </p:nvCxnSpPr>
        <p:spPr>
          <a:xfrm>
            <a:off x="4305750" y="4333825"/>
            <a:ext cx="105162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7"/>
          <p:cNvCxnSpPr/>
          <p:nvPr/>
        </p:nvCxnSpPr>
        <p:spPr>
          <a:xfrm>
            <a:off x="9864475" y="3744850"/>
            <a:ext cx="0" cy="11139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7"/>
          <p:cNvSpPr txBox="1"/>
          <p:nvPr/>
        </p:nvSpPr>
        <p:spPr>
          <a:xfrm>
            <a:off x="8769775" y="5022550"/>
            <a:ext cx="21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endParaRPr sz="4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3836350" y="5022550"/>
            <a:ext cx="285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endParaRPr sz="4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11085863" y="5476625"/>
            <a:ext cx="2623800" cy="25200"/>
          </a:xfrm>
          <a:prstGeom prst="straightConnector1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5980463" y="5476625"/>
            <a:ext cx="2623800" cy="25200"/>
          </a:xfrm>
          <a:prstGeom prst="straightConnector1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7"/>
          <p:cNvSpPr txBox="1"/>
          <p:nvPr/>
        </p:nvSpPr>
        <p:spPr>
          <a:xfrm>
            <a:off x="3625575" y="5011150"/>
            <a:ext cx="21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ANTES</a:t>
            </a:r>
            <a:endParaRPr sz="4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625575" y="2349763"/>
            <a:ext cx="3046800" cy="15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EXPURGO DE EXPEDIENTES</a:t>
            </a:r>
            <a:endParaRPr sz="3000"/>
          </a:p>
        </p:txBody>
      </p:sp>
      <p:sp>
        <p:nvSpPr>
          <p:cNvPr id="131" name="Google Shape;131;p17"/>
          <p:cNvSpPr/>
          <p:nvPr/>
        </p:nvSpPr>
        <p:spPr>
          <a:xfrm>
            <a:off x="6745025" y="2349750"/>
            <a:ext cx="3046800" cy="15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DIGITALIZAR</a:t>
            </a:r>
            <a:endParaRPr sz="3000"/>
          </a:p>
        </p:txBody>
      </p:sp>
      <p:sp>
        <p:nvSpPr>
          <p:cNvPr id="132" name="Google Shape;132;p17"/>
          <p:cNvSpPr/>
          <p:nvPr/>
        </p:nvSpPr>
        <p:spPr>
          <a:xfrm>
            <a:off x="10239050" y="2349750"/>
            <a:ext cx="4189800" cy="15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DIGITALIZACION DE TRAMITES Y EXPEDIENTES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6096000" y="0"/>
            <a:ext cx="6096000" cy="5143500"/>
          </a:xfrm>
          <a:prstGeom prst="rect">
            <a:avLst/>
          </a:prstGeom>
          <a:solidFill>
            <a:srgbClr val="469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2192000" y="5143500"/>
            <a:ext cx="6096000" cy="5143500"/>
          </a:xfrm>
          <a:prstGeom prst="rect">
            <a:avLst/>
          </a:prstGeom>
          <a:solidFill>
            <a:srgbClr val="62A2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0" y="5143500"/>
            <a:ext cx="6096000" cy="5143500"/>
          </a:xfrm>
          <a:prstGeom prst="rect">
            <a:avLst/>
          </a:prstGeom>
          <a:solidFill>
            <a:srgbClr val="FDC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l="22576" r="21622" b="29464"/>
          <a:stretch/>
        </p:blipFill>
        <p:spPr>
          <a:xfrm>
            <a:off x="0" y="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l="10000" r="10000"/>
          <a:stretch/>
        </p:blipFill>
        <p:spPr>
          <a:xfrm>
            <a:off x="12192000" y="0"/>
            <a:ext cx="62110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5">
            <a:alphaModFix/>
          </a:blip>
          <a:srcRect l="10443" r="10443"/>
          <a:stretch/>
        </p:blipFill>
        <p:spPr>
          <a:xfrm>
            <a:off x="6096000" y="5143500"/>
            <a:ext cx="6096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813451" y="7039737"/>
            <a:ext cx="4469100" cy="67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dirty="0" err="1">
                <a:solidFill>
                  <a:srgbClr val="191769"/>
                </a:solidFill>
              </a:rPr>
              <a:t>Acción</a:t>
            </a:r>
            <a:r>
              <a:rPr lang="en-US" sz="2100" dirty="0">
                <a:solidFill>
                  <a:srgbClr val="191769"/>
                </a:solidFill>
              </a:rPr>
              <a:t> 2. </a:t>
            </a:r>
            <a:r>
              <a:rPr lang="en-US" sz="2100" dirty="0" err="1">
                <a:solidFill>
                  <a:srgbClr val="191769"/>
                </a:solidFill>
              </a:rPr>
              <a:t>Digitalizar</a:t>
            </a:r>
            <a:r>
              <a:rPr lang="en-US" sz="2100" dirty="0">
                <a:solidFill>
                  <a:srgbClr val="191769"/>
                </a:solidFill>
              </a:rPr>
              <a:t> </a:t>
            </a:r>
            <a:r>
              <a:rPr lang="en-US" sz="2100" dirty="0" err="1">
                <a:solidFill>
                  <a:srgbClr val="191769"/>
                </a:solidFill>
              </a:rPr>
              <a:t>expedientes</a:t>
            </a:r>
            <a:r>
              <a:rPr lang="en-US" sz="2100" dirty="0">
                <a:solidFill>
                  <a:srgbClr val="191769"/>
                </a:solidFill>
              </a:rPr>
              <a:t> que </a:t>
            </a:r>
            <a:r>
              <a:rPr lang="en-US" sz="2100" dirty="0" err="1">
                <a:solidFill>
                  <a:srgbClr val="191769"/>
                </a:solidFill>
              </a:rPr>
              <a:t>han</a:t>
            </a:r>
            <a:r>
              <a:rPr lang="en-US" sz="2100" dirty="0">
                <a:solidFill>
                  <a:srgbClr val="191769"/>
                </a:solidFill>
              </a:rPr>
              <a:t> </a:t>
            </a:r>
            <a:r>
              <a:rPr lang="en-US" sz="2100" dirty="0" err="1">
                <a:solidFill>
                  <a:srgbClr val="191769"/>
                </a:solidFill>
              </a:rPr>
              <a:t>sido</a:t>
            </a:r>
            <a:r>
              <a:rPr lang="en-US" sz="2100" dirty="0">
                <a:solidFill>
                  <a:srgbClr val="191769"/>
                </a:solidFill>
              </a:rPr>
              <a:t> </a:t>
            </a:r>
            <a:r>
              <a:rPr lang="en-US" sz="2100" dirty="0" err="1">
                <a:solidFill>
                  <a:srgbClr val="191769"/>
                </a:solidFill>
              </a:rPr>
              <a:t>expurgados</a:t>
            </a:r>
            <a:r>
              <a:rPr lang="en-US" sz="2100" dirty="0">
                <a:solidFill>
                  <a:srgbClr val="191769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793164" y="1218438"/>
            <a:ext cx="4701600" cy="9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Establecer</a:t>
            </a:r>
            <a:r>
              <a:rPr lang="en-US" sz="1800" dirty="0">
                <a:solidFill>
                  <a:srgbClr val="FFFFFF"/>
                </a:solidFill>
              </a:rPr>
              <a:t> el </a:t>
            </a:r>
            <a:r>
              <a:rPr lang="en-US" sz="1800" dirty="0" err="1">
                <a:solidFill>
                  <a:srgbClr val="FFFFFF"/>
                </a:solidFill>
              </a:rPr>
              <a:t>colegiado</a:t>
            </a:r>
            <a:r>
              <a:rPr lang="en-US" sz="1800" dirty="0">
                <a:solidFill>
                  <a:srgbClr val="FFFFFF"/>
                </a:solidFill>
              </a:rPr>
              <a:t> para el </a:t>
            </a:r>
            <a:r>
              <a:rPr lang="en-US" sz="1800" dirty="0" err="1">
                <a:solidFill>
                  <a:srgbClr val="FFFFFF"/>
                </a:solidFill>
              </a:rPr>
              <a:t>expurgo</a:t>
            </a:r>
            <a:r>
              <a:rPr lang="en-US" sz="1800" dirty="0">
                <a:solidFill>
                  <a:srgbClr val="FFFFFF"/>
                </a:solidFill>
              </a:rPr>
              <a:t> de los </a:t>
            </a:r>
            <a:r>
              <a:rPr lang="en-US" sz="1800" dirty="0" err="1">
                <a:solidFill>
                  <a:srgbClr val="FFFFFF"/>
                </a:solidFill>
              </a:rPr>
              <a:t>expedientes</a:t>
            </a:r>
            <a:r>
              <a:rPr lang="en-US" sz="1800" dirty="0">
                <a:solidFill>
                  <a:srgbClr val="FFFFFF"/>
                </a:solidFill>
              </a:rPr>
              <a:t> y </a:t>
            </a:r>
            <a:r>
              <a:rPr lang="en-US" sz="1800" dirty="0" err="1">
                <a:solidFill>
                  <a:srgbClr val="FFFFFF"/>
                </a:solidFill>
              </a:rPr>
              <a:t>comenzar</a:t>
            </a:r>
            <a:r>
              <a:rPr lang="en-US" sz="1800" dirty="0">
                <a:solidFill>
                  <a:srgbClr val="FFFFFF"/>
                </a:solidFill>
              </a:rPr>
              <a:t> la </a:t>
            </a:r>
            <a:r>
              <a:rPr lang="en-US" sz="1800" dirty="0" err="1">
                <a:solidFill>
                  <a:srgbClr val="FFFFFF"/>
                </a:solidFill>
              </a:rPr>
              <a:t>digitalización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documentos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2991032" y="6733413"/>
            <a:ext cx="4497900" cy="10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dirty="0" err="1">
                <a:solidFill>
                  <a:srgbClr val="FFFFFF"/>
                </a:solidFill>
              </a:rPr>
              <a:t>Acción</a:t>
            </a:r>
            <a:r>
              <a:rPr lang="en-US" sz="2100" b="1" dirty="0">
                <a:solidFill>
                  <a:srgbClr val="FFFFFF"/>
                </a:solidFill>
              </a:rPr>
              <a:t> 3.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Afinar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marcos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jurídicos</a:t>
            </a:r>
            <a:r>
              <a:rPr lang="en-US" sz="2100" dirty="0">
                <a:solidFill>
                  <a:srgbClr val="FFFFFF"/>
                </a:solidFill>
              </a:rPr>
              <a:t> para la </a:t>
            </a:r>
            <a:r>
              <a:rPr lang="en-US" sz="2100" dirty="0" err="1">
                <a:solidFill>
                  <a:srgbClr val="FFFFFF"/>
                </a:solidFill>
              </a:rPr>
              <a:t>digitalización</a:t>
            </a:r>
            <a:r>
              <a:rPr lang="en-US" sz="2100" dirty="0">
                <a:solidFill>
                  <a:srgbClr val="FFFFFF"/>
                </a:solidFill>
              </a:rPr>
              <a:t> de la </a:t>
            </a:r>
            <a:r>
              <a:rPr lang="en-US" sz="2100" dirty="0" err="1">
                <a:solidFill>
                  <a:srgbClr val="FFFFFF"/>
                </a:solidFill>
              </a:rPr>
              <a:t>información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6096000" y="0"/>
            <a:ext cx="6096000" cy="5143500"/>
          </a:xfrm>
          <a:prstGeom prst="rect">
            <a:avLst/>
          </a:prstGeom>
          <a:solidFill>
            <a:srgbClr val="191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2192000" y="5143500"/>
            <a:ext cx="6096000" cy="5143500"/>
          </a:xfrm>
          <a:prstGeom prst="rect">
            <a:avLst/>
          </a:prstGeom>
          <a:solidFill>
            <a:srgbClr val="62A2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0" y="5143500"/>
            <a:ext cx="6096000" cy="5143500"/>
          </a:xfrm>
          <a:prstGeom prst="rect">
            <a:avLst/>
          </a:prstGeom>
          <a:solidFill>
            <a:srgbClr val="FDF9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18150" r="18150"/>
          <a:stretch/>
        </p:blipFill>
        <p:spPr>
          <a:xfrm>
            <a:off x="12192000" y="0"/>
            <a:ext cx="62110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l="10443" r="10443"/>
          <a:stretch/>
        </p:blipFill>
        <p:spPr>
          <a:xfrm>
            <a:off x="6096000" y="514350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l="10492" r="10492"/>
          <a:stretch/>
        </p:blipFill>
        <p:spPr>
          <a:xfrm>
            <a:off x="0" y="0"/>
            <a:ext cx="6096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813451" y="6925437"/>
            <a:ext cx="4469100" cy="3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191769"/>
                </a:solidFill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2100" b="1" i="0" u="none" strike="noStrike" cap="none" dirty="0">
                <a:solidFill>
                  <a:srgbClr val="191769"/>
                </a:solidFill>
                <a:latin typeface="Arial"/>
                <a:ea typeface="Arial"/>
                <a:cs typeface="Arial"/>
                <a:sym typeface="Arial"/>
              </a:rPr>
              <a:t> 5.</a:t>
            </a:r>
            <a:r>
              <a:rPr lang="en-US" sz="1800" b="0" i="0" u="none" strike="noStrike" cap="none" dirty="0">
                <a:solidFill>
                  <a:srgbClr val="191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191769"/>
                </a:solidFill>
              </a:rPr>
              <a:t>Adquisición</a:t>
            </a:r>
            <a:r>
              <a:rPr lang="en-US" sz="1800" dirty="0">
                <a:solidFill>
                  <a:srgbClr val="191769"/>
                </a:solidFill>
              </a:rPr>
              <a:t> de </a:t>
            </a:r>
            <a:r>
              <a:rPr lang="en-US" sz="1800" dirty="0" err="1">
                <a:solidFill>
                  <a:srgbClr val="191769"/>
                </a:solidFill>
              </a:rPr>
              <a:t>Infraestructura</a:t>
            </a:r>
            <a:r>
              <a:rPr lang="en-US" sz="1800" dirty="0">
                <a:solidFill>
                  <a:srgbClr val="191769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793164" y="1837563"/>
            <a:ext cx="4701600" cy="66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4.</a:t>
            </a:r>
            <a:r>
              <a:rPr lang="en-US" sz="1800" dirty="0">
                <a:solidFill>
                  <a:srgbClr val="FFFFFF"/>
                </a:solidFill>
              </a:rPr>
              <a:t>Elaboración de </a:t>
            </a:r>
            <a:r>
              <a:rPr lang="en-US" sz="1800" dirty="0" err="1">
                <a:solidFill>
                  <a:srgbClr val="FFFFFF"/>
                </a:solidFill>
              </a:rPr>
              <a:t>sistemas</a:t>
            </a:r>
            <a:r>
              <a:rPr lang="en-US" sz="1800" dirty="0">
                <a:solidFill>
                  <a:srgbClr val="FFFFFF"/>
                </a:solidFill>
              </a:rPr>
              <a:t> y </a:t>
            </a:r>
            <a:r>
              <a:rPr lang="en-US" sz="1800" dirty="0" err="1">
                <a:solidFill>
                  <a:srgbClr val="FFFFFF"/>
                </a:solidFill>
              </a:rPr>
              <a:t>aplicaciones</a:t>
            </a:r>
            <a:r>
              <a:rPr lang="en-US" sz="1800" dirty="0">
                <a:solidFill>
                  <a:srgbClr val="FFFFFF"/>
                </a:solidFill>
              </a:rPr>
              <a:t> para la </a:t>
            </a:r>
            <a:r>
              <a:rPr lang="en-US" sz="1800" dirty="0" err="1">
                <a:solidFill>
                  <a:srgbClr val="FFFFFF"/>
                </a:solidFill>
              </a:rPr>
              <a:t>digitalización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2991025" y="6609600"/>
            <a:ext cx="3804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Acción 6.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Puesta en marcha de la información digitalizada.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0"/>
          <p:cNvGrpSpPr/>
          <p:nvPr/>
        </p:nvGrpSpPr>
        <p:grpSpPr>
          <a:xfrm>
            <a:off x="3347100" y="1713140"/>
            <a:ext cx="11659323" cy="2985755"/>
            <a:chOff x="3" y="-2647949"/>
            <a:chExt cx="15545764" cy="3981007"/>
          </a:xfrm>
        </p:grpSpPr>
        <p:sp>
          <p:nvSpPr>
            <p:cNvPr id="164" name="Google Shape;164;p20"/>
            <p:cNvSpPr txBox="1"/>
            <p:nvPr/>
          </p:nvSpPr>
          <p:spPr>
            <a:xfrm>
              <a:off x="87367" y="-2053342"/>
              <a:ext cx="15458400" cy="33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lang="en-US" sz="7500" b="1">
                  <a:solidFill>
                    <a:srgbClr val="242254"/>
                  </a:solidFill>
                  <a:latin typeface="Poppins"/>
                  <a:ea typeface="Poppins"/>
                  <a:cs typeface="Poppins"/>
                  <a:sym typeface="Poppins"/>
                </a:rPr>
                <a:t>HACIA UN GOBIERNO DIGITAL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 txBox="1"/>
            <p:nvPr/>
          </p:nvSpPr>
          <p:spPr>
            <a:xfrm>
              <a:off x="3" y="-2647949"/>
              <a:ext cx="15458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l="18147" r="18154"/>
          <a:stretch/>
        </p:blipFill>
        <p:spPr>
          <a:xfrm>
            <a:off x="5836325" y="4698900"/>
            <a:ext cx="62110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</Words>
  <Application>Microsoft Office PowerPoint</Application>
  <PresentationFormat>Personalizado</PresentationFormat>
  <Paragraphs>41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Poppins</vt:lpstr>
      <vt:lpstr>Arial</vt:lpstr>
      <vt:lpstr>Calibri</vt:lpstr>
      <vt:lpstr>Poppins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William Ezequiel WEGG. Gómez Gómez</cp:lastModifiedBy>
  <cp:revision>7</cp:revision>
  <dcterms:created xsi:type="dcterms:W3CDTF">2006-08-16T00:00:00Z</dcterms:created>
  <dcterms:modified xsi:type="dcterms:W3CDTF">2023-03-01T21:47:52Z</dcterms:modified>
</cp:coreProperties>
</file>